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57" r:id="rId4"/>
    <p:sldId id="258" r:id="rId5"/>
    <p:sldId id="266" r:id="rId6"/>
    <p:sldId id="259" r:id="rId7"/>
    <p:sldId id="260" r:id="rId8"/>
    <p:sldId id="261" r:id="rId9"/>
    <p:sldId id="264" r:id="rId10"/>
    <p:sldId id="265" r:id="rId11"/>
    <p:sldId id="262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47" d="100"/>
          <a:sy n="47" d="100"/>
        </p:scale>
        <p:origin x="-1830" y="-5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7C3F878-F5E8-489B-AC8A-64F2A7E22C28}" type="datetimeFigureOut">
              <a:rPr lang="en-US" smtClean="0"/>
              <a:pPr/>
              <a:t>4/24/2015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4/24/2015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4/24/2015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4/24/2015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4/24/2015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4/24/2015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4/24/2015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4/24/2015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4/24/2015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7C3F878-F5E8-489B-AC8A-64F2A7E22C28}" type="datetimeFigureOut">
              <a:rPr lang="en-US" smtClean="0"/>
              <a:pPr/>
              <a:t>4/24/2015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7C3F878-F5E8-489B-AC8A-64F2A7E22C28}" type="datetimeFigureOut">
              <a:rPr lang="en-US" smtClean="0"/>
              <a:pPr/>
              <a:t>4/24/2015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7C3F878-F5E8-489B-AC8A-64F2A7E22C28}" type="datetimeFigureOut">
              <a:rPr lang="en-US" smtClean="0"/>
              <a:pPr/>
              <a:t>4/24/2015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651FC063-5EA9-49AF-AFAF-D68C9E82B2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8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Remainder and Factor Theorem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9408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800" dirty="0"/>
              <a:t>Write a polynomial function, P, in factored </a:t>
            </a:r>
            <a:r>
              <a:rPr lang="en-US" sz="2800" b="1" i="1" dirty="0" smtClean="0"/>
              <a:t>and</a:t>
            </a:r>
            <a:r>
              <a:rPr lang="en-US" sz="2800" dirty="0" smtClean="0"/>
              <a:t> standard form </a:t>
            </a:r>
            <a:r>
              <a:rPr lang="en-US" sz="2800" dirty="0"/>
              <a:t>using the given information:</a:t>
            </a:r>
          </a:p>
          <a:p>
            <a:pPr marL="0" indent="0">
              <a:buNone/>
            </a:pPr>
            <a:r>
              <a:rPr lang="en-US" sz="2800" dirty="0"/>
              <a:t>1.)  P is degree 2, P(0) =12; zeros: 2, </a:t>
            </a:r>
            <a:r>
              <a:rPr lang="en-US" sz="2800" dirty="0" smtClean="0"/>
              <a:t>3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/>
              <a:t>2.)  P is degree 4, P(0)=1, zeros; 1 (multiplicity 2) and 2 (multiplicity 2)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6289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Assignment: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800" dirty="0" smtClean="0"/>
              <a:t>Book </a:t>
            </a:r>
            <a:r>
              <a:rPr lang="en-US" sz="2800" dirty="0" err="1" smtClean="0"/>
              <a:t>pg</a:t>
            </a:r>
            <a:r>
              <a:rPr lang="en-US" sz="2800" dirty="0" smtClean="0"/>
              <a:t> 446 #61-71 all and 91-98 all</a:t>
            </a:r>
          </a:p>
          <a:p>
            <a:pPr marL="0" indent="0">
              <a:buNone/>
            </a:pPr>
            <a:r>
              <a:rPr lang="en-US" sz="2800" dirty="0" smtClean="0"/>
              <a:t>Book </a:t>
            </a:r>
            <a:r>
              <a:rPr lang="en-US" sz="2800" dirty="0" err="1" smtClean="0"/>
              <a:t>pg</a:t>
            </a:r>
            <a:r>
              <a:rPr lang="en-US" sz="2800" dirty="0" smtClean="0"/>
              <a:t> 464 #41-45 all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256711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2600" dirty="0" smtClean="0"/>
              <a:t>Roots and Zeros:</a:t>
            </a:r>
          </a:p>
          <a:p>
            <a:pPr marL="0" indent="0">
              <a:buNone/>
            </a:pPr>
            <a:endParaRPr lang="en-US" sz="2700" dirty="0"/>
          </a:p>
          <a:p>
            <a:pPr marL="0" indent="0">
              <a:buNone/>
            </a:pPr>
            <a:r>
              <a:rPr lang="en-US" sz="2700" dirty="0" smtClean="0"/>
              <a:t>The real number, </a:t>
            </a:r>
            <a:r>
              <a:rPr lang="en-US" sz="2700" dirty="0" smtClean="0"/>
              <a:t>a, </a:t>
            </a:r>
            <a:r>
              <a:rPr lang="en-US" sz="2700" dirty="0" smtClean="0"/>
              <a:t>is a zero of f(x) </a:t>
            </a:r>
            <a:r>
              <a:rPr lang="en-US" sz="2700" dirty="0" smtClean="0"/>
              <a:t>if and only if:</a:t>
            </a:r>
            <a:endParaRPr lang="en-US" sz="2700" dirty="0" smtClean="0"/>
          </a:p>
          <a:p>
            <a:pPr marL="0" indent="0">
              <a:buNone/>
            </a:pPr>
            <a:r>
              <a:rPr lang="en-US" sz="2700" dirty="0" smtClean="0"/>
              <a:t>1.)  </a:t>
            </a:r>
            <a:r>
              <a:rPr lang="en-US" sz="2700" dirty="0" smtClean="0"/>
              <a:t>a </a:t>
            </a:r>
            <a:r>
              <a:rPr lang="en-US" sz="2700" dirty="0" smtClean="0"/>
              <a:t>is a solution, or root of f(x)=0</a:t>
            </a:r>
          </a:p>
          <a:p>
            <a:pPr marL="0" indent="0">
              <a:buNone/>
            </a:pPr>
            <a:r>
              <a:rPr lang="en-US" sz="2700" dirty="0" smtClean="0"/>
              <a:t>2.)  x – </a:t>
            </a:r>
            <a:r>
              <a:rPr lang="en-US" sz="2700" dirty="0" smtClean="0"/>
              <a:t>a </a:t>
            </a:r>
            <a:r>
              <a:rPr lang="en-US" sz="2700" dirty="0" smtClean="0"/>
              <a:t>is a factor of the expression that defines f </a:t>
            </a:r>
            <a:r>
              <a:rPr lang="en-US" sz="2700" dirty="0" smtClean="0"/>
              <a:t> that </a:t>
            </a:r>
            <a:r>
              <a:rPr lang="en-US" sz="2700" dirty="0" smtClean="0"/>
              <a:t>is, </a:t>
            </a:r>
            <a:r>
              <a:rPr lang="en-US" sz="2700" dirty="0" smtClean="0"/>
              <a:t>f(a) </a:t>
            </a:r>
            <a:r>
              <a:rPr lang="en-US" sz="2700" dirty="0" smtClean="0"/>
              <a:t>=0 </a:t>
            </a:r>
            <a:endParaRPr lang="en-US" sz="2700" dirty="0"/>
          </a:p>
          <a:p>
            <a:pPr marL="0" indent="0">
              <a:buNone/>
            </a:pPr>
            <a:r>
              <a:rPr lang="en-US" sz="2700" dirty="0" smtClean="0"/>
              <a:t> 3</a:t>
            </a:r>
            <a:r>
              <a:rPr lang="en-US" sz="2700" dirty="0" smtClean="0"/>
              <a:t>.)  When the expression is divided by x – </a:t>
            </a:r>
            <a:r>
              <a:rPr lang="en-US" sz="2700" dirty="0" smtClean="0"/>
              <a:t>a, </a:t>
            </a:r>
            <a:r>
              <a:rPr lang="en-US" sz="2700" dirty="0" smtClean="0"/>
              <a:t>the remainder is 0.</a:t>
            </a:r>
          </a:p>
          <a:p>
            <a:pPr marL="0" indent="0">
              <a:buNone/>
            </a:pPr>
            <a:r>
              <a:rPr lang="en-US" sz="2700" dirty="0" smtClean="0"/>
              <a:t>4.)  </a:t>
            </a:r>
            <a:r>
              <a:rPr lang="en-US" sz="2700" dirty="0" smtClean="0"/>
              <a:t>a </a:t>
            </a:r>
            <a:r>
              <a:rPr lang="en-US" sz="2700" dirty="0" smtClean="0"/>
              <a:t>is an x-intercept of the graph of f.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3709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Factor Theorem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 </a:t>
            </a:r>
            <a:r>
              <a:rPr lang="en-US" sz="2800" dirty="0" smtClean="0"/>
              <a:t>  x – </a:t>
            </a:r>
            <a:r>
              <a:rPr lang="en-US" sz="2800" dirty="0" smtClean="0"/>
              <a:t>a  </a:t>
            </a:r>
            <a:r>
              <a:rPr lang="en-US" sz="2800" dirty="0" smtClean="0"/>
              <a:t>is a factor of the polynomial expression that defines the function P </a:t>
            </a:r>
            <a:r>
              <a:rPr lang="en-US" sz="2800" dirty="0" smtClean="0"/>
              <a:t>if and only if </a:t>
            </a:r>
            <a:r>
              <a:rPr lang="en-US" sz="2800" dirty="0"/>
              <a:t>a</a:t>
            </a:r>
            <a:r>
              <a:rPr lang="en-US" sz="2800" dirty="0" smtClean="0"/>
              <a:t> </a:t>
            </a:r>
            <a:r>
              <a:rPr lang="en-US" sz="2800" dirty="0" smtClean="0"/>
              <a:t>is a solution of P(x)=0.  That is if</a:t>
            </a:r>
          </a:p>
          <a:p>
            <a:pPr marL="0" indent="0">
              <a:buNone/>
            </a:pPr>
            <a:r>
              <a:rPr lang="en-US" sz="2800" dirty="0"/>
              <a:t> </a:t>
            </a:r>
            <a:r>
              <a:rPr lang="en-US" sz="2800" dirty="0" smtClean="0"/>
              <a:t>  </a:t>
            </a:r>
            <a:r>
              <a:rPr lang="en-US" sz="2800" dirty="0" smtClean="0"/>
              <a:t>P(a)=</a:t>
            </a:r>
            <a:r>
              <a:rPr lang="en-US" sz="2800" dirty="0" smtClean="0"/>
              <a:t>0.  </a:t>
            </a:r>
            <a:endParaRPr lang="en-US" sz="2800" dirty="0"/>
          </a:p>
          <a:p>
            <a:r>
              <a:rPr lang="en-US" sz="2800" dirty="0" smtClean="0"/>
              <a:t> Using the Factor Theorem, you can test for linear factors involving integers by using substitution.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157787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/>
              <a:t>Use substitution to determine whether </a:t>
            </a:r>
          </a:p>
          <a:p>
            <a:pPr marL="0" indent="0">
              <a:buNone/>
            </a:pPr>
            <a:r>
              <a:rPr lang="en-US" sz="2800" dirty="0" smtClean="0"/>
              <a:t>x+3 is a factor of 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 smtClean="0"/>
              <a:t>Use substitution to determine if x - 1 is a factor of  </a:t>
            </a:r>
            <a:endParaRPr lang="en-US" sz="2800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35046197"/>
              </p:ext>
            </p:extLst>
          </p:nvPr>
        </p:nvGraphicFramePr>
        <p:xfrm>
          <a:off x="4148138" y="2473325"/>
          <a:ext cx="3656012" cy="657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" name="Equation" r:id="rId3" imgW="1130300" imgH="203200" progId="Equation.3">
                  <p:embed/>
                </p:oleObj>
              </mc:Choice>
              <mc:Fallback>
                <p:oleObj name="Equation" r:id="rId3" imgW="1130300" imgH="203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148138" y="2473325"/>
                        <a:ext cx="3656012" cy="6572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91257141"/>
              </p:ext>
            </p:extLst>
          </p:nvPr>
        </p:nvGraphicFramePr>
        <p:xfrm>
          <a:off x="3162747" y="3957638"/>
          <a:ext cx="1931987" cy="657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6" name="Equation" r:id="rId5" imgW="596900" imgH="203200" progId="Equation.3">
                  <p:embed/>
                </p:oleObj>
              </mc:Choice>
              <mc:Fallback>
                <p:oleObj name="Equation" r:id="rId5" imgW="596900" imgH="203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162747" y="3957638"/>
                        <a:ext cx="1931987" cy="6572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8052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Basically: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To check if </a:t>
            </a:r>
            <a:r>
              <a:rPr lang="en-US" dirty="0" smtClean="0"/>
              <a:t>P(a)=</a:t>
            </a:r>
            <a:r>
              <a:rPr lang="en-US" dirty="0" smtClean="0"/>
              <a:t>0, you can: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1.)  Use long division</a:t>
            </a:r>
          </a:p>
          <a:p>
            <a:pPr marL="0" indent="0">
              <a:buNone/>
            </a:pPr>
            <a:r>
              <a:rPr lang="en-US" dirty="0" smtClean="0"/>
              <a:t>2.)  Use synthetic </a:t>
            </a:r>
            <a:r>
              <a:rPr lang="en-US" dirty="0" smtClean="0"/>
              <a:t>division **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3.)  Substitute r into the expression to see if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</a:t>
            </a:r>
            <a:r>
              <a:rPr lang="en-US" dirty="0" smtClean="0"/>
              <a:t>P(a)=</a:t>
            </a:r>
            <a:r>
              <a:rPr lang="en-US" dirty="0" smtClean="0"/>
              <a:t>0.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4734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Remainder Theorem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 If the polynomial expression that defines the function of P is divided by x – </a:t>
            </a:r>
            <a:r>
              <a:rPr lang="en-US" sz="2800" dirty="0" smtClean="0"/>
              <a:t>a, </a:t>
            </a:r>
            <a:r>
              <a:rPr lang="en-US" sz="2800" dirty="0" smtClean="0"/>
              <a:t>then the remainder is the number </a:t>
            </a:r>
            <a:r>
              <a:rPr lang="en-US" sz="2800" dirty="0" smtClean="0"/>
              <a:t>P(a).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828331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 Given  </a:t>
            </a:r>
          </a:p>
          <a:p>
            <a:pPr marL="0" indent="0">
              <a:buNone/>
            </a:pPr>
            <a:r>
              <a:rPr lang="en-US" sz="2800" dirty="0"/>
              <a:t> </a:t>
            </a:r>
            <a:r>
              <a:rPr lang="en-US" sz="2800" dirty="0" smtClean="0"/>
              <a:t>  find P(5)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 smtClean="0"/>
              <a:t>*If </a:t>
            </a:r>
            <a:r>
              <a:rPr lang="en-US" sz="2800" dirty="0" smtClean="0"/>
              <a:t>P(5) = 0, </a:t>
            </a:r>
            <a:r>
              <a:rPr lang="en-US" sz="2800" dirty="0" smtClean="0"/>
              <a:t>then x – 5 is a </a:t>
            </a:r>
            <a:r>
              <a:rPr lang="en-US" sz="2800" dirty="0" smtClean="0"/>
              <a:t>factor</a:t>
            </a:r>
            <a:r>
              <a:rPr lang="en-US" sz="2800" dirty="0" smtClean="0"/>
              <a:t>. </a:t>
            </a:r>
            <a:endParaRPr lang="en-US" sz="2800" dirty="0" smtClean="0"/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 smtClean="0"/>
              <a:t>*P(5) = remainder</a:t>
            </a:r>
            <a:r>
              <a:rPr lang="en-US" sz="2800" dirty="0" smtClean="0"/>
              <a:t>.</a:t>
            </a:r>
            <a:endParaRPr lang="en-US" sz="2800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28233012"/>
              </p:ext>
            </p:extLst>
          </p:nvPr>
        </p:nvGraphicFramePr>
        <p:xfrm>
          <a:off x="2768321" y="2020067"/>
          <a:ext cx="5051180" cy="7391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1" name="Equation" r:id="rId3" imgW="1562100" imgH="228600" progId="Equation.3">
                  <p:embed/>
                </p:oleObj>
              </mc:Choice>
              <mc:Fallback>
                <p:oleObj name="Equation" r:id="rId3" imgW="15621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768321" y="2020067"/>
                        <a:ext cx="5051180" cy="73919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68885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 Given  </a:t>
            </a:r>
          </a:p>
          <a:p>
            <a:pPr marL="0" indent="0">
              <a:buNone/>
            </a:pPr>
            <a:r>
              <a:rPr lang="en-US" sz="2800" dirty="0"/>
              <a:t> </a:t>
            </a:r>
            <a:r>
              <a:rPr lang="en-US" sz="2800" dirty="0" smtClean="0"/>
              <a:t>  find P(3)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 smtClean="0"/>
              <a:t>*You can check your work by using </a:t>
            </a:r>
            <a:r>
              <a:rPr lang="en-US" sz="2800" dirty="0" smtClean="0"/>
              <a:t>substitution . .</a:t>
            </a:r>
            <a:endParaRPr lang="en-US" sz="2800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58680785"/>
              </p:ext>
            </p:extLst>
          </p:nvPr>
        </p:nvGraphicFramePr>
        <p:xfrm>
          <a:off x="2768321" y="2020067"/>
          <a:ext cx="5051180" cy="7391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" name="Equation" r:id="rId3" imgW="1562100" imgH="228600" progId="Equation.3">
                  <p:embed/>
                </p:oleObj>
              </mc:Choice>
              <mc:Fallback>
                <p:oleObj name="Equation" r:id="rId3" imgW="15621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768321" y="2020067"/>
                        <a:ext cx="5051180" cy="73919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13600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/>
              <a:t>In order to pull it all together, we can work backwards to form the function, P given the degree of P and the zeros.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 smtClean="0"/>
              <a:t>Start with the factored form and P(0) to find the lead coefficient, a. </a:t>
            </a:r>
          </a:p>
        </p:txBody>
      </p:sp>
    </p:spTree>
    <p:extLst>
      <p:ext uri="{BB962C8B-B14F-4D97-AF65-F5344CB8AC3E}">
        <p14:creationId xmlns:p14="http://schemas.microsoft.com/office/powerpoint/2010/main" val="918663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Pushpin.thmx</Template>
  <TotalTime>282</TotalTime>
  <Words>404</Words>
  <Application>Microsoft Office PowerPoint</Application>
  <PresentationFormat>On-screen Show (4:3)</PresentationFormat>
  <Paragraphs>51</Paragraphs>
  <Slides>11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Pushpin</vt:lpstr>
      <vt:lpstr>Equation</vt:lpstr>
      <vt:lpstr>Remainder and Factor Theorem</vt:lpstr>
      <vt:lpstr>Definitions</vt:lpstr>
      <vt:lpstr>Factor Theorem</vt:lpstr>
      <vt:lpstr>Examples:</vt:lpstr>
      <vt:lpstr>Basically:</vt:lpstr>
      <vt:lpstr>Remainder Theorem</vt:lpstr>
      <vt:lpstr>Examples</vt:lpstr>
      <vt:lpstr>Examples</vt:lpstr>
      <vt:lpstr>Application:</vt:lpstr>
      <vt:lpstr>Example</vt:lpstr>
      <vt:lpstr>Assignment: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Remainder and Factor Theorem</dc:title>
  <dc:creator>psd</dc:creator>
  <cp:lastModifiedBy>test</cp:lastModifiedBy>
  <cp:revision>13</cp:revision>
  <dcterms:created xsi:type="dcterms:W3CDTF">2012-03-25T21:22:38Z</dcterms:created>
  <dcterms:modified xsi:type="dcterms:W3CDTF">2015-04-24T16:39:31Z</dcterms:modified>
</cp:coreProperties>
</file>